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4.jpeg" ContentType="image/jpeg"/>
  <Override PartName="/ppt/media/image13.jpeg" ContentType="image/jpeg"/>
  <Override PartName="/ppt/media/image12.jpeg" ContentType="image/jpeg"/>
  <Override PartName="/ppt/media/image4.png" ContentType="image/png"/>
  <Override PartName="/ppt/media/image11.jpeg" ContentType="image/jpeg"/>
  <Override PartName="/ppt/media/image10.jpeg" ContentType="image/jpeg"/>
  <Override PartName="/ppt/media/image8.png" ContentType="image/png"/>
  <Override PartName="/ppt/media/image2.png" ContentType="image/png"/>
  <Override PartName="/ppt/media/image7.jpeg" ContentType="image/jpeg"/>
  <Override PartName="/ppt/media/image6.png" ContentType="image/png"/>
  <Override PartName="/ppt/media/image9.jpeg" ContentType="image/jpeg"/>
  <Override PartName="/ppt/media/image5.png" ContentType="image/png"/>
  <Override PartName="/ppt/media/image3.png" ContentType="image/png"/>
  <Override PartName="/ppt/media/image1.png" ContentType="image/pn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309E837-7672-4474-AC86-D0A43C8581A9}" type="slidenum"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FA7567-F586-4ABA-B104-AB3C8A50CE3B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F95696E-8A4A-4218-A461-A33B878BB928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3368520" y="1825560"/>
            <a:ext cx="545364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329A898-7339-48B1-84A6-C7F71546FB79}" type="datetime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14/08/18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BC410F-2744-4F3B-8990-0652045E6763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9E0390F-C823-44D5-8222-1906C9F55D97}" type="datetime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14/08/18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279319-F2A5-4BA9-8B7A-CB31E337FEA0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B94D8A0-4EB0-4A4E-8D4F-4915B3711DD2}" type="datetime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14/08/18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05236B-4339-4A90-8082-5DE39A049993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rtanter@nautilus.org" TargetMode="External"/><Relationship Id="rId2" Type="http://schemas.openxmlformats.org/officeDocument/2006/relationships/hyperlink" Target="http://nautilus.org/network/associates/richard-tanter/publications/" TargetMode="External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icanw.org/treaty-on-the-prohibition-of-nuclear-weapons/" TargetMode="Externa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thebulletin.org/nuclear-weapons-ban-treaty-opportunities-lost10955" TargetMode="External"/><Relationship Id="rId2" Type="http://schemas.openxmlformats.org/officeDocument/2006/relationships/hyperlink" Target="http://www.vertic.org/media/assets/TV/TV158.pdf" TargetMode="External"/><Relationship Id="rId3" Type="http://schemas.openxmlformats.org/officeDocument/2006/relationships/hyperlink" Target="https://thebulletin.org/commentary/rebuttal-critics-nuclear-weapon-ban-treaty10967" TargetMode="External"/><Relationship Id="rId4" Type="http://schemas.openxmlformats.org/officeDocument/2006/relationships/hyperlink" Target="http://fissilematerials.org/library/un16a.pdf" TargetMode="External"/><Relationship Id="rId5" Type="http://schemas.openxmlformats.org/officeDocument/2006/relationships/hyperlink" Target="file:///Users/anne/Library/Containers/com.apple.mail/Data/Library/Mail%20Downloads/43F73BDC-3FA1-41D4-9378-4F3A371E4436/NULL" TargetMode="External"/><Relationship Id="rId6" Type="http://schemas.openxmlformats.org/officeDocument/2006/relationships/hyperlink" Target="file:///Users/anne/Library/Containers/com.apple.mail/Data/Library/Mail%20Downloads/43F73BDC-3FA1-41D4-9378-4F3A371E4436/NULL" TargetMode="External"/><Relationship Id="rId7" Type="http://schemas.openxmlformats.org/officeDocument/2006/relationships/hyperlink" Target="file:///Users/anne/Library/Containers/com.apple.mail/Data/Library/Mail%20Downloads/43F73BDC-3FA1-41D4-9378-4F3A371E4436/NULL" TargetMode="External"/><Relationship Id="rId8" Type="http://schemas.openxmlformats.org/officeDocument/2006/relationships/hyperlink" Target="file:///Users/anne/Library/Containers/com.apple.mail/Data/Library/Mail%20Downloads/43F73BDC-3FA1-41D4-9378-4F3A371E4436/NULL" TargetMode="External"/><Relationship Id="rId9" Type="http://schemas.openxmlformats.org/officeDocument/2006/relationships/hyperlink" Target="file:///Users/anne/Library/Containers/com.apple.mail/Data/Library/Mail%20Downloads/43F73BDC-3FA1-41D4-9378-4F3A371E4436/NULL" TargetMode="External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icanw.org/campaign-news/negotiations/" TargetMode="External"/><Relationship Id="rId2" Type="http://schemas.openxmlformats.org/officeDocument/2006/relationships/hyperlink" Target="http://www.icanw.org/campaign-news/blog/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reuters.com/article/us-nuclear-un-idUSKBN16Y1QI" TargetMode="Externa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711480" y="603720"/>
            <a:ext cx="3956400" cy="3174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international campaign to abolish nuclear weapons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Richard Tanter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7177320" y="3778200"/>
            <a:ext cx="3490560" cy="2410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Deakin University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May 2018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rtanter@nautilus.org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http://nautilus.org/network/associates/richard-tanter/publications/</a:t>
            </a: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5" descr=""/>
          <p:cNvPicPr/>
          <p:nvPr/>
        </p:nvPicPr>
        <p:blipFill>
          <a:blip r:embed="rId3"/>
          <a:stretch/>
        </p:blipFill>
        <p:spPr>
          <a:xfrm>
            <a:off x="793800" y="603720"/>
            <a:ext cx="3950640" cy="526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063520" y="548640"/>
            <a:ext cx="7886520" cy="532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21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hlinkClick r:id="rId1"/>
              </a:rPr>
              <a:t>UN Treaty on the Prohibition of Nuclear Weapons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517320" y="1196640"/>
            <a:ext cx="9538560" cy="521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 range of activities related to nuclear weapons are prohibited under the treaty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use,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development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production,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acquisition,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stockpiling,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retention and transfer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assistance, encouragement or inducement of anyone to engage in any of these prohibited activities.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Includes positive obligations for states parties, such as: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ensuring the rights of victims and survivors of nuclear weapons,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requiring actions to address damage to affected environments, and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providing for international cooperation and assistance to meet the obligations of the instrument.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Critics’ positions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2192760" y="1736640"/>
            <a:ext cx="8191440" cy="4370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Scott Sagan and Benjamin A. Valentino, 'The nuclear weapons ban treaty: opportunities lost',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Bulletin of the Atomic Scientists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16 July 2017, at 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1"/>
              </a:rPr>
              <a:t>https://thebulletin.org/nuclear-weapons-ban-treaty-opportunities-lost10955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.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 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John Carlson, 'Nuclear Weapon Prohibition Treaty: A Safeguards Debacle',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Trust &amp; Verify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(VERTIC), Autumn 2017, Number 158, pp. 1-11, at 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2"/>
              </a:rPr>
              <a:t>http://www.vertic.org/media/assets/TV/TV158.pdf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Nick Ritchie, 'A rebuttal to critics of the nuclear weapon ban treaty',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Bulletin of the Atomic Scientists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24 July 2017, at 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3"/>
              </a:rPr>
              <a:t>https://thebulletin.org/commentary/rebuttal-critics-nuclear-weapon-ban-treaty10967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.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Annex I, Measures proposed under the progressive approach, 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4"/>
              </a:rPr>
              <a:t>Report of the Open-ended Working Group taking forward multilateral nuclear disarmament negotiations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United Nations, adopted 19 August 2017, pp. 17-18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‘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5"/>
              </a:rPr>
              <a:t>United 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6"/>
              </a:rPr>
              <a:t>States Non-Paper: 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7"/>
              </a:rPr>
              <a:t>“Defense 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8"/>
              </a:rPr>
              <a:t>Impacts of Potential United Nations General Assembly Nuclear Weapons Ban 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9"/>
              </a:rPr>
              <a:t>Treaty</a:t>
            </a:r>
            <a:r>
              <a:rPr b="0" i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”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’,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Committee on Proliferation, NATO, 17 October 2016, p. 2-1.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1" name="Content Placeholder 3" descr=""/>
          <p:cNvPicPr/>
          <p:nvPr/>
        </p:nvPicPr>
        <p:blipFill>
          <a:blip r:embed="rId1"/>
          <a:stretch/>
        </p:blipFill>
        <p:spPr>
          <a:xfrm>
            <a:off x="1509480" y="465480"/>
            <a:ext cx="8026560" cy="534960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2462760" y="6052320"/>
            <a:ext cx="612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Elayne Whyte-Gomez, president of the 2017 UN negotiations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Content Placeholder 3" descr=""/>
          <p:cNvPicPr/>
          <p:nvPr/>
        </p:nvPicPr>
        <p:blipFill>
          <a:blip r:embed="rId1"/>
          <a:stretch/>
        </p:blipFill>
        <p:spPr>
          <a:xfrm>
            <a:off x="1708200" y="-195120"/>
            <a:ext cx="9203760" cy="51796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838080" y="5260680"/>
            <a:ext cx="106311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left: Dave Sweeney, Marcus Yip, Jessica Lawson, Richard Tanter, Tilman Ruff, Fred Mendelsohn, Daisy Gardener, Tim Wright, Dimity Hawkins. </a:t>
            </a: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A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Missing: the late Bill Williams, the late Malcolm Fraser, Margaret Beavis, Sue Wareham, Darul LeCornu, Gem Romuld, Nic Maclellan, John Langmore, Joe Camilleri, and Felicity Ruby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Extras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2133720" y="260640"/>
            <a:ext cx="8210520" cy="882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What is to be done?  Disarmament and its discontents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Fundamental issues of ethics and justice remain unaddressed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905120" y="1523880"/>
            <a:ext cx="8076960" cy="507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The threat from NW use challenges the right to survival and human security for the world’s population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indiscriminate suffering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ecological catastrophe (nuclear winter plus climate change)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The threat of nuclear use through deterrence is an act of terror and a crime in itself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The exclusion of all populations even in stable democratic states from full knowledge of planned use by their governments, and consequent inability to make informed judgments about genuine security.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Arms control and deterrence doctrines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legitimate nuclear possession,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render nuclear next use inevitable, and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distract from the task - and hope - of nuclear abolition.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592DDC8-F63C-49FE-A746-D664AAC485AA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927520" y="5659560"/>
            <a:ext cx="5675760" cy="2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750" spc="-1" strike="noStrike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Source: Arms Control Association, at https://www.armscontrol.org/factsheets/Nuclearweaponswhohaswhat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6C1E866-FBF4-480E-AC1E-0E85E8E0B3BC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0" name="Picture 4" descr=""/>
          <p:cNvPicPr/>
          <p:nvPr/>
        </p:nvPicPr>
        <p:blipFill>
          <a:blip r:embed="rId1"/>
          <a:stretch/>
        </p:blipFill>
        <p:spPr>
          <a:xfrm>
            <a:off x="1536120" y="769320"/>
            <a:ext cx="9143640" cy="456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2" name="Content Placeholder 4" descr=""/>
          <p:cNvPicPr/>
          <p:nvPr/>
        </p:nvPicPr>
        <p:blipFill>
          <a:blip r:embed="rId1"/>
          <a:stretch/>
        </p:blipFill>
        <p:spPr>
          <a:xfrm>
            <a:off x="1271520" y="692640"/>
            <a:ext cx="10602360" cy="554436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B72417A-9197-4EC7-837B-A514DBF5AEA5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5" name="Content Placeholder 4" descr=""/>
          <p:cNvPicPr/>
          <p:nvPr/>
        </p:nvPicPr>
        <p:blipFill>
          <a:blip r:embed="rId1"/>
          <a:stretch/>
        </p:blipFill>
        <p:spPr>
          <a:xfrm>
            <a:off x="1055520" y="413640"/>
            <a:ext cx="12061800" cy="630756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3EF8A51-5A21-4A91-8B5E-3A9508495DCE}" type="slidenum">
              <a:rPr b="0" lang="en-A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2209680" y="2130480"/>
            <a:ext cx="7630200" cy="2234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UN 2017 global treaty banning nuclear weapons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279520" y="548640"/>
            <a:ext cx="737424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conferences on the humanitarian effects of nuclear weapons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0" name="Content Placeholder 5" descr=""/>
          <p:cNvPicPr/>
          <p:nvPr/>
        </p:nvPicPr>
        <p:blipFill>
          <a:blip r:embed="rId1"/>
          <a:stretch/>
        </p:blipFill>
        <p:spPr>
          <a:xfrm>
            <a:off x="2510280" y="1729800"/>
            <a:ext cx="7224120" cy="427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136600" y="476640"/>
            <a:ext cx="7886520" cy="494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2017 Negotiations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2111040" y="1268640"/>
            <a:ext cx="8088840" cy="547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Governmental principal movers: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Norway previous administration supported the humanitarian initiative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Austria, Brazil, Ireland, Mexico Nigeria, and South Africa moved the 2016 motion;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all Southeast Asian and Pacific Islands states (except Marshall Islands) supported to 2016 UN votes.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Non-governmental: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International Committee of the Red Cross (ICRC)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ICAN and Reaching Critical Will principal partners of the proposal mover states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1"/>
              </a:rPr>
              <a:t>Nuclear ban treaty negotiations in 2017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ICAN (includes official documents, nation al statements, FAQs, updated frequently)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 </a:t>
            </a:r>
            <a:r>
              <a:rPr b="0" i="1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hlinkClick r:id="rId2"/>
              </a:rPr>
              <a:t>Blog: Countdown to nuclear ban negotiations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, ICAN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771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hlinkClick r:id="rId1"/>
              </a:rPr>
              <a:t>‘Nikki Haley makes ‘family values’ argument in favor of nuclear weapons’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4" name="Content Placeholder 3" descr=""/>
          <p:cNvPicPr/>
          <p:nvPr/>
        </p:nvPicPr>
        <p:blipFill>
          <a:blip r:embed="rId2"/>
          <a:stretch/>
        </p:blipFill>
        <p:spPr>
          <a:xfrm>
            <a:off x="2334240" y="1255680"/>
            <a:ext cx="7522920" cy="435096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2192040" y="5726160"/>
            <a:ext cx="80787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Luke Vargas, ‘Nikki Haley makes ‘family values’ argument in favor of nuclear weapons’, Talk Media News, 27 March 2017, at http://www.talkmedianews.com/united-nations-news/2017/03/27/nikki-haley-family-values-nuclear-weapons/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Application>LibreOffice/5.2.0.4$MacOSX_X86_64 LibreOffice_project/066b007f5ebcc236395c7d282ba488bca6720265</Application>
  <Words>489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2018-05-06T21:34:11Z</dcterms:created>
  <dc:creator>Richard Tanter</dc:creator>
  <dc:description/>
  <dc:language>en-AU</dc:language>
  <cp:lastModifiedBy>Richard Tanter</cp:lastModifiedBy>
  <dcterms:modified xsi:type="dcterms:W3CDTF">2018-05-06T22:41:14Z</dcterms:modified>
  <cp:revision>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15.0029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